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91" r:id="rId2"/>
    <p:sldId id="385" r:id="rId3"/>
    <p:sldId id="379" r:id="rId4"/>
    <p:sldId id="397" r:id="rId5"/>
    <p:sldId id="396" r:id="rId6"/>
    <p:sldId id="382" r:id="rId7"/>
    <p:sldId id="383" r:id="rId8"/>
    <p:sldId id="393" r:id="rId9"/>
    <p:sldId id="398" r:id="rId10"/>
    <p:sldId id="399" r:id="rId11"/>
    <p:sldId id="384" r:id="rId12"/>
    <p:sldId id="389" r:id="rId13"/>
    <p:sldId id="387" r:id="rId1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3D450B"/>
    <a:srgbClr val="0099CC"/>
    <a:srgbClr val="E3D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5" autoAdjust="0"/>
    <p:restoredTop sz="94660"/>
  </p:normalViewPr>
  <p:slideViewPr>
    <p:cSldViewPr>
      <p:cViewPr varScale="1">
        <p:scale>
          <a:sx n="73" d="100"/>
          <a:sy n="73" d="100"/>
        </p:scale>
        <p:origin x="60" y="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6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1016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r">
              <a:defRPr sz="1200"/>
            </a:lvl1pPr>
          </a:lstStyle>
          <a:p>
            <a:fld id="{B30FE1F4-256B-4D64-AEF4-BE8922360ABA}" type="datetimeFigureOut">
              <a:rPr lang="ru-RU" smtClean="0"/>
              <a:pPr/>
              <a:t>01.04.2026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517546"/>
            <a:ext cx="2984870" cy="501016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9" y="9517546"/>
            <a:ext cx="2984870" cy="501016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r">
              <a:defRPr sz="1200"/>
            </a:lvl1pPr>
          </a:lstStyle>
          <a:p>
            <a:fld id="{CDE4738F-9C81-4C8A-8990-A6238499B8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50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6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1016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r">
              <a:defRPr sz="1200"/>
            </a:lvl1pPr>
          </a:lstStyle>
          <a:p>
            <a:fld id="{F9862856-49C5-486F-B8B4-278D17F3E464}" type="datetimeFigureOut">
              <a:rPr lang="ru-RU" smtClean="0"/>
              <a:pPr/>
              <a:t>01.04.2026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2475"/>
            <a:ext cx="500538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29" tIns="46365" rIns="92729" bIns="4636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6"/>
          </a:xfrm>
          <a:prstGeom prst="rect">
            <a:avLst/>
          </a:prstGeom>
        </p:spPr>
        <p:txBody>
          <a:bodyPr vert="horz" lIns="92729" tIns="46365" rIns="92729" bIns="4636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6"/>
            <a:ext cx="2984870" cy="501016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6"/>
            <a:ext cx="2984870" cy="501016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r">
              <a:defRPr sz="1200"/>
            </a:lvl1pPr>
          </a:lstStyle>
          <a:p>
            <a:fld id="{E409484B-5534-42EA-B018-A131C52D4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597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9484B-5534-42EA-B018-A131C52D4EE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097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484B-5534-42EA-B018-A131C52D4EE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010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484B-5534-42EA-B018-A131C52D4EE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06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9484B-5534-42EA-B018-A131C52D4EE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4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B647-8629-4858-981A-F76D399747A8}" type="datetime1">
              <a:rPr lang="ru-RU" smtClean="0"/>
              <a:pPr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7DA8-F4DC-4307-846D-E9B9B3685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49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AF4E-B440-49FD-88C3-63B737616E0E}" type="datetime1">
              <a:rPr lang="ru-RU" smtClean="0"/>
              <a:pPr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7DA8-F4DC-4307-846D-E9B9B3685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47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76EE-F5EA-4CD6-8C82-8AA0B5E88CF3}" type="datetime1">
              <a:rPr lang="ru-RU" smtClean="0"/>
              <a:pPr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7DA8-F4DC-4307-846D-E9B9B3685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09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8394-68C2-49D1-821E-CA90519F5DC3}" type="datetime1">
              <a:rPr lang="ru-RU" smtClean="0"/>
              <a:pPr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7DA8-F4DC-4307-846D-E9B9B3685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29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0F4C-F0F7-44DE-B34F-64A984E26544}" type="datetime1">
              <a:rPr lang="ru-RU" smtClean="0"/>
              <a:pPr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7DA8-F4DC-4307-846D-E9B9B3685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48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8484-E42D-40F9-A27F-5B74E4B389F5}" type="datetime1">
              <a:rPr lang="ru-RU" smtClean="0"/>
              <a:pPr/>
              <a:t>01.04.2026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7DA8-F4DC-4307-846D-E9B9B3685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521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5798-6498-4E38-849C-706F10DE6064}" type="datetime1">
              <a:rPr lang="ru-RU" smtClean="0"/>
              <a:pPr/>
              <a:t>01.04.2026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7DA8-F4DC-4307-846D-E9B9B3685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01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BA4E-9D9B-4591-9B18-489BB765B482}" type="datetime1">
              <a:rPr lang="ru-RU" smtClean="0"/>
              <a:pPr/>
              <a:t>01.04.2026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7DA8-F4DC-4307-846D-E9B9B3685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85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AF4A-4426-49C9-AAFF-0C84B1AB68A5}" type="datetime1">
              <a:rPr lang="ru-RU" smtClean="0"/>
              <a:pPr/>
              <a:t>01.04.2026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7DA8-F4DC-4307-846D-E9B9B3685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495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3FB8-5EB4-4E7A-80F0-BF961DEAAC08}" type="datetime1">
              <a:rPr lang="ru-RU" smtClean="0"/>
              <a:pPr/>
              <a:t>01.04.2026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7DA8-F4DC-4307-846D-E9B9B3685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291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8ED2-CFAD-4273-AC3A-8ED92EB4C72E}" type="datetime1">
              <a:rPr lang="ru-RU" smtClean="0"/>
              <a:pPr/>
              <a:t>01.04.2026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7DA8-F4DC-4307-846D-E9B9B3685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16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E97AD-0998-4CFC-B4F1-C16BA835015E}" type="datetime1">
              <a:rPr lang="ru-RU" smtClean="0"/>
              <a:pPr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F7DA8-F4DC-4307-846D-E9B9B3685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11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openxmlformats.org/officeDocument/2006/relationships/image" Target="https://www.shutterstock.com/shutterstock/photos/2112380840/display_1500/stock-vector-wide-highway-train-rides-modern-town-at-background-thermal-power-plant-black-outlines-2112380840.jpg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https://www.shutterstock.com/shutterstock/photos/2112380840/display_1500/stock-vector-wide-highway-train-rides-modern-town-at-background-thermal-power-plant-black-outlines-2112380840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2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jpeg"/><Relationship Id="rId10" Type="http://schemas.openxmlformats.org/officeDocument/2006/relationships/image" Target="../media/image4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8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hyperlink" Target="mailto:op@delmedia.by" TargetMode="External"/><Relationship Id="rId4" Type="http://schemas.openxmlformats.org/officeDocument/2006/relationships/hyperlink" Target="mailto:info@energokonkurs.b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https://www.shutterstock.com/shutterstock/photos/2112380840/display_1500/stock-vector-wide-highway-train-rides-modern-town-at-background-thermal-power-plant-black-outlines-2112380840.jpg" TargetMode="Externa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https://www.shutterstock.com/shutterstock/photos/2112380840/display_1500/stock-vector-wide-highway-train-rides-modern-town-at-background-thermal-power-plant-black-outlines-2112380840.jpg" TargetMode="Externa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https://www.shutterstock.com/shutterstock/photos/2112380840/display_1500/stock-vector-wide-highway-train-rides-modern-town-at-background-thermal-power-plant-black-outlines-2112380840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https://www.shutterstock.com/shutterstock/photos/2112380840/display_1500/stock-vector-wide-highway-train-rides-modern-town-at-background-thermal-power-plant-black-outlines-2112380840.jpg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65F8C4-FB3D-4989-9212-6743964E4FCD}"/>
              </a:ext>
            </a:extLst>
          </p:cNvPr>
          <p:cNvPicPr/>
          <p:nvPr/>
        </p:nvPicPr>
        <p:blipFill>
          <a:blip r:embed="rId3" r:link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473"/>
          <a:stretch>
            <a:fillRect/>
          </a:stretch>
        </p:blipFill>
        <p:spPr bwMode="auto">
          <a:xfrm>
            <a:off x="32252" y="1628798"/>
            <a:ext cx="9144000" cy="37279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4C7A91-DB99-4B27-803D-5279273970DC}"/>
              </a:ext>
            </a:extLst>
          </p:cNvPr>
          <p:cNvSpPr/>
          <p:nvPr/>
        </p:nvSpPr>
        <p:spPr>
          <a:xfrm>
            <a:off x="32252" y="337768"/>
            <a:ext cx="91440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XI </a:t>
            </a:r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РЕСПУБЛИКАНСКИЙ КОНКУРС В СФЕРЕ ЭНЕРГОЭФФЕКТИВНОСТИ,</a:t>
            </a:r>
            <a:r>
              <a:rPr lang="en-US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РЕСУРСОСБЕРЕЖЕНИЯ И ЭКОЛОГИЧНОСТИ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«ЛИДЕР ЭНЕРГОЭФФЕКТИВНОСТИ РЕСПУБЛИКИ БЕЛАРУСЬ-2026»</a:t>
            </a:r>
          </a:p>
          <a:p>
            <a:pPr algn="ctr"/>
            <a:endParaRPr lang="ru-RU" sz="15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43808" y="5301281"/>
            <a:ext cx="3600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rgbClr val="0070C0"/>
                </a:solidFill>
                <a:latin typeface="Arial Narrow" panose="020B0606020202030204" pitchFamily="34" charset="0"/>
              </a:rPr>
              <a:t>www</a:t>
            </a:r>
            <a:r>
              <a:rPr lang="ru-RU" sz="2100" b="1" dirty="0">
                <a:solidFill>
                  <a:srgbClr val="0070C0"/>
                </a:solidFill>
                <a:latin typeface="Arial Narrow" panose="020B0606020202030204" pitchFamily="34" charset="0"/>
              </a:rPr>
              <a:t>.</a:t>
            </a:r>
            <a:r>
              <a:rPr lang="en-US" sz="21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energo</a:t>
            </a:r>
            <a:r>
              <a:rPr lang="ru-RU" sz="2100" b="1" dirty="0">
                <a:solidFill>
                  <a:srgbClr val="0070C0"/>
                </a:solidFill>
                <a:latin typeface="Arial Narrow" panose="020B0606020202030204" pitchFamily="34" charset="0"/>
              </a:rPr>
              <a:t>konkurs.by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B1AB47-8A84-4FEF-BB6C-24E7CB395D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198" y="1633261"/>
            <a:ext cx="2999604" cy="296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12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65F8C4-FB3D-4989-9212-6743964E4FCD}"/>
              </a:ext>
            </a:extLst>
          </p:cNvPr>
          <p:cNvPicPr/>
          <p:nvPr/>
        </p:nvPicPr>
        <p:blipFill rotWithShape="1">
          <a:blip r:embed="rId2" r:link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663"/>
          <a:stretch>
            <a:fillRect/>
          </a:stretch>
        </p:blipFill>
        <p:spPr bwMode="auto">
          <a:xfrm>
            <a:off x="2110020" y="1079425"/>
            <a:ext cx="6272521" cy="59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8D681D-8408-4A95-9F82-51970AC915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95" y="779107"/>
            <a:ext cx="1495877" cy="149587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473919C-32F2-4359-82B4-B90B2BEADFB5}"/>
              </a:ext>
            </a:extLst>
          </p:cNvPr>
          <p:cNvSpPr/>
          <p:nvPr/>
        </p:nvSpPr>
        <p:spPr>
          <a:xfrm>
            <a:off x="899592" y="2805936"/>
            <a:ext cx="766834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latin typeface="Arial Narrow" panose="020B0606020202030204" pitchFamily="34" charset="0"/>
              </a:rPr>
              <a:t>В Экспертный совет конкурса входит 50+ национальных экспертов, в том числе:</a:t>
            </a:r>
          </a:p>
          <a:p>
            <a:r>
              <a:rPr lang="ru-RU" sz="1500" dirty="0">
                <a:latin typeface="Arial Narrow" panose="020B0606020202030204" pitchFamily="34" charset="0"/>
              </a:rPr>
              <a:t>из Института энергетики Национальной академии наук Беларуси, РУП «БЕЛТЭИ»,  РУП «ЦНИИКИВР», БНТУ, ГП «Институт жилища – НИПТИС им.  С.С. </a:t>
            </a:r>
            <a:r>
              <a:rPr lang="ru-RU" sz="1500" dirty="0" err="1">
                <a:latin typeface="Arial Narrow" panose="020B0606020202030204" pitchFamily="34" charset="0"/>
              </a:rPr>
              <a:t>Атаева</a:t>
            </a:r>
            <a:r>
              <a:rPr lang="ru-RU" sz="1500" dirty="0">
                <a:latin typeface="Arial Narrow" panose="020B0606020202030204" pitchFamily="34" charset="0"/>
              </a:rPr>
              <a:t>», РУП «</a:t>
            </a:r>
            <a:r>
              <a:rPr lang="ru-RU" sz="1500" dirty="0" err="1">
                <a:latin typeface="Arial Narrow" panose="020B0606020202030204" pitchFamily="34" charset="0"/>
              </a:rPr>
              <a:t>Белэнергосетьпроект</a:t>
            </a:r>
            <a:r>
              <a:rPr lang="ru-RU" sz="1500" dirty="0">
                <a:latin typeface="Arial Narrow" panose="020B0606020202030204" pitchFamily="34" charset="0"/>
              </a:rPr>
              <a:t>», УО «БГАТУ», Учреждения образования «Гомельский государственный технический университет им. П. О. Сухого», Объединенного института проблем информатики Национальной академии наук Беларуси, Учреждения образования «Государственный институт повышения квалификации и переподготовки кадров в области газоснабжения «ГАЗ-ИНСТИТУТ», РУП «</a:t>
            </a:r>
            <a:r>
              <a:rPr lang="ru-RU" sz="1500" dirty="0" err="1">
                <a:latin typeface="Arial Narrow" panose="020B0606020202030204" pitchFamily="34" charset="0"/>
              </a:rPr>
              <a:t>Белнипиэнергопром</a:t>
            </a:r>
            <a:r>
              <a:rPr lang="ru-RU" sz="1500" dirty="0">
                <a:latin typeface="Arial Narrow" panose="020B0606020202030204" pitchFamily="34" charset="0"/>
              </a:rPr>
              <a:t>», Института энергоэффективности и водородных технологий России, Института жилищно-коммунального хозяйства НАН Беларуси, ВГТУ, РУП «</a:t>
            </a:r>
            <a:r>
              <a:rPr lang="ru-RU" sz="1500" dirty="0" err="1">
                <a:latin typeface="Arial Narrow" panose="020B0606020202030204" pitchFamily="34" charset="0"/>
              </a:rPr>
              <a:t>Витебскэнерго</a:t>
            </a:r>
            <a:r>
              <a:rPr lang="ru-RU" sz="1500" dirty="0">
                <a:latin typeface="Arial Narrow" panose="020B0606020202030204" pitchFamily="34" charset="0"/>
              </a:rPr>
              <a:t>», ГПО «</a:t>
            </a:r>
            <a:r>
              <a:rPr lang="ru-RU" sz="1500" dirty="0" err="1">
                <a:latin typeface="Arial Narrow" panose="020B0606020202030204" pitchFamily="34" charset="0"/>
              </a:rPr>
              <a:t>Белтопгаз</a:t>
            </a:r>
            <a:r>
              <a:rPr lang="ru-RU" sz="1500" dirty="0">
                <a:latin typeface="Arial Narrow" panose="020B0606020202030204" pitchFamily="34" charset="0"/>
              </a:rPr>
              <a:t>», ГПО «Белэнерго» и др.</a:t>
            </a:r>
          </a:p>
          <a:p>
            <a:r>
              <a:rPr lang="ru-RU" sz="1500" b="1" dirty="0">
                <a:latin typeface="Arial Narrow" panose="020B0606020202030204" pitchFamily="34" charset="0"/>
              </a:rPr>
              <a:t>  </a:t>
            </a:r>
            <a:endParaRPr lang="ru-RU" sz="1500" dirty="0"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8F2830C-BE05-466A-BDA7-F581BD09F9FC}"/>
              </a:ext>
            </a:extLst>
          </p:cNvPr>
          <p:cNvSpPr/>
          <p:nvPr/>
        </p:nvSpPr>
        <p:spPr>
          <a:xfrm>
            <a:off x="0" y="6310761"/>
            <a:ext cx="9135534" cy="233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62210" y="5917369"/>
            <a:ext cx="20733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www</a:t>
            </a:r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.</a:t>
            </a:r>
            <a:r>
              <a:rPr lang="en-US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energo</a:t>
            </a:r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konkurs.by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44C7A91-DB99-4B27-803D-5279273970DC}"/>
              </a:ext>
            </a:extLst>
          </p:cNvPr>
          <p:cNvSpPr/>
          <p:nvPr/>
        </p:nvSpPr>
        <p:spPr>
          <a:xfrm>
            <a:off x="243054" y="340356"/>
            <a:ext cx="87214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XI </a:t>
            </a:r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РЕСПУБЛИКАНСКИЙ КОНКУРС В СФЕРЕ ЭНЕРГОЭФФЕКТИВНОСТИ,</a:t>
            </a:r>
            <a:r>
              <a:rPr lang="en-US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РЕСУРСОСБЕРЕЖЕНИЯ И ЭКОЛОГИЧНОСТИ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«ЛИДЕР ЭНЕРГОЭФФЕКТИВНОСТИ РЕСПУБЛИКИ БЕЛАРУСЬ-2026»</a:t>
            </a:r>
          </a:p>
          <a:p>
            <a:pPr algn="ctr"/>
            <a:endParaRPr lang="ru-RU" sz="1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03849" y="1740206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ЭКСПЕРТНЫЙ СОВЕТ КОНКУРСА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B800090-7B82-45B1-83A6-6DCD83F6C0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84" y="794541"/>
            <a:ext cx="1514897" cy="149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0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3381717" y="395996"/>
            <a:ext cx="5385547" cy="8649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7DA8-F4DC-4307-846D-E9B9B368501D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362C62F-A49F-90E6-778C-2030F22FB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15" y="574756"/>
            <a:ext cx="778668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Aft>
                <a:spcPts val="600"/>
              </a:spcAft>
            </a:pPr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ИНФОПАРТНЕРЫ</a:t>
            </a:r>
          </a:p>
          <a:p>
            <a:pPr algn="ctr" eaLnBrk="0" hangingPunct="0"/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НАЦИОНАЛЬНЫЕ СМИ</a:t>
            </a:r>
          </a:p>
          <a:p>
            <a:pPr algn="ctr" eaLnBrk="0" hangingPunct="0"/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(общественно-политические и новостные)</a:t>
            </a:r>
          </a:p>
        </p:txBody>
      </p:sp>
      <p:pic>
        <p:nvPicPr>
          <p:cNvPr id="10" name="Рисунок 41">
            <a:extLst>
              <a:ext uri="{FF2B5EF4-FFF2-40B4-BE49-F238E27FC236}">
                <a16:creationId xmlns:a16="http://schemas.microsoft.com/office/drawing/2014/main" id="{3A282996-0EE8-81BB-4840-5A0A84F3B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856" y="2180884"/>
            <a:ext cx="1255864" cy="62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5">
            <a:extLst>
              <a:ext uri="{FF2B5EF4-FFF2-40B4-BE49-F238E27FC236}">
                <a16:creationId xmlns:a16="http://schemas.microsoft.com/office/drawing/2014/main" id="{5A399C4A-648F-08FB-860F-3B2795D5C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142" y="3454985"/>
            <a:ext cx="1507900" cy="68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8">
            <a:extLst>
              <a:ext uri="{FF2B5EF4-FFF2-40B4-BE49-F238E27FC236}">
                <a16:creationId xmlns:a16="http://schemas.microsoft.com/office/drawing/2014/main" id="{1FABE325-DF2E-C034-E43D-B13240FD7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210" y="3180980"/>
            <a:ext cx="1090947" cy="49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01BC50-BA73-E250-0425-2F751D9566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50" y="1573616"/>
            <a:ext cx="1328679" cy="49604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5C568F1-A3EE-E8AE-E728-704F0E1DDE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210" y="2219960"/>
            <a:ext cx="1357071" cy="39211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5D931E3-BAF8-CEE5-608A-256E05731B1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1" r="4250"/>
          <a:stretch/>
        </p:blipFill>
        <p:spPr>
          <a:xfrm>
            <a:off x="253402" y="2894198"/>
            <a:ext cx="2457889" cy="2749027"/>
          </a:xfrm>
          <a:prstGeom prst="rect">
            <a:avLst/>
          </a:prstGeom>
        </p:spPr>
      </p:pic>
      <p:sp>
        <p:nvSpPr>
          <p:cNvPr id="7" name="Номер слайда 14">
            <a:extLst>
              <a:ext uri="{FF2B5EF4-FFF2-40B4-BE49-F238E27FC236}">
                <a16:creationId xmlns:a16="http://schemas.microsoft.com/office/drawing/2014/main" id="{F50CF41E-7772-EE08-DBB6-D360DA7A7B5D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4F7DA8-F4DC-4307-846D-E9B9B368501D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18D681D-8408-4A95-9F82-51970AC915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7" y="220539"/>
            <a:ext cx="2128341" cy="2128341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8F2830C-BE05-466A-BDA7-F581BD09F9FC}"/>
              </a:ext>
            </a:extLst>
          </p:cNvPr>
          <p:cNvSpPr/>
          <p:nvPr/>
        </p:nvSpPr>
        <p:spPr>
          <a:xfrm>
            <a:off x="0" y="6310761"/>
            <a:ext cx="9135534" cy="233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0070C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62210" y="5917369"/>
            <a:ext cx="20733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www</a:t>
            </a:r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.</a:t>
            </a:r>
            <a:r>
              <a:rPr lang="en-US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energo</a:t>
            </a:r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konkurs.by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3848" y="4225529"/>
            <a:ext cx="4199344" cy="183613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289D6F0-D732-43C6-99DA-8D43C9966D0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63" y="220539"/>
            <a:ext cx="2155404" cy="212834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5F41B1C-84A1-4475-97A9-7DD3A9308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563" y="3147084"/>
            <a:ext cx="1255864" cy="56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6A937D-6708-489A-B4B4-4475FE5F4C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19195" y="2440792"/>
            <a:ext cx="1510587" cy="71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76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843808" y="404664"/>
            <a:ext cx="5923455" cy="778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7DA8-F4DC-4307-846D-E9B9B368501D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5913FA1-2BFF-216B-947C-15E31837C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4232" y="583537"/>
            <a:ext cx="50130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КОМПЕТЕНТНОЕ МНЕНИЕ</a:t>
            </a:r>
          </a:p>
        </p:txBody>
      </p:sp>
      <p:sp>
        <p:nvSpPr>
          <p:cNvPr id="4" name="Номер слайда 14">
            <a:extLst>
              <a:ext uri="{FF2B5EF4-FFF2-40B4-BE49-F238E27FC236}">
                <a16:creationId xmlns:a16="http://schemas.microsoft.com/office/drawing/2014/main" id="{E014A494-A296-3386-BFDF-E7921FCA2DCD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4F7DA8-F4DC-4307-846D-E9B9B368501D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E1C868-E695-3223-0418-3DA541D1AC26}"/>
              </a:ext>
            </a:extLst>
          </p:cNvPr>
          <p:cNvSpPr txBox="1"/>
          <p:nvPr/>
        </p:nvSpPr>
        <p:spPr>
          <a:xfrm>
            <a:off x="4139953" y="980728"/>
            <a:ext cx="4784754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0" dirty="0">
                <a:solidFill>
                  <a:srgbClr val="45454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Виталий КРЕЦКИЙ, </a:t>
            </a:r>
            <a:r>
              <a:rPr lang="ru-RU" sz="1100" dirty="0">
                <a:solidFill>
                  <a:srgbClr val="454545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з</a:t>
            </a:r>
            <a:r>
              <a:rPr lang="ru-RU" sz="1100" i="0" dirty="0">
                <a:solidFill>
                  <a:srgbClr val="45454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аместитель Председателя Госстандарта – директор Департамента по энергоэффективности</a:t>
            </a:r>
            <a:endParaRPr lang="ru-RU" sz="11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D1FC24B-AE5A-822E-A504-AA20E7BC56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0" r="32872" b="28155"/>
          <a:stretch/>
        </p:blipFill>
        <p:spPr>
          <a:xfrm>
            <a:off x="2519335" y="847600"/>
            <a:ext cx="1426733" cy="152453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AA7101B-2CB6-A6F3-B3CD-6C5B969D0EA5}"/>
              </a:ext>
            </a:extLst>
          </p:cNvPr>
          <p:cNvSpPr txBox="1"/>
          <p:nvPr/>
        </p:nvSpPr>
        <p:spPr>
          <a:xfrm>
            <a:off x="4139954" y="1439321"/>
            <a:ext cx="47786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454545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«Лидер </a:t>
            </a:r>
            <a:r>
              <a:rPr lang="ru-RU" sz="1200" i="1" dirty="0" err="1">
                <a:solidFill>
                  <a:srgbClr val="454545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энергоэффективности</a:t>
            </a:r>
            <a:r>
              <a:rPr lang="ru-RU" sz="1200" i="1" dirty="0">
                <a:solidFill>
                  <a:srgbClr val="454545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" - конкурсная площадка, которая позволяет предприятиям прорекламировать себя, свои проекты, рассказать о полученных преимуществах. Также это возможность для других субъектов хозяйствования обменяться опытом»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868212-B7CF-CE58-3CEE-4F19F1D96F12}"/>
              </a:ext>
            </a:extLst>
          </p:cNvPr>
          <p:cNvSpPr txBox="1"/>
          <p:nvPr/>
        </p:nvSpPr>
        <p:spPr>
          <a:xfrm>
            <a:off x="2535430" y="2607137"/>
            <a:ext cx="599701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0" dirty="0">
                <a:solidFill>
                  <a:srgbClr val="45454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Елена МОРГУНОВА</a:t>
            </a:r>
            <a:br>
              <a:rPr lang="ru-RU" sz="1200" i="1" dirty="0">
                <a:solidFill>
                  <a:srgbClr val="454545"/>
                </a:solidFill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ru-RU" sz="1100" i="0" dirty="0">
                <a:solidFill>
                  <a:srgbClr val="45454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председатель Государственного комитета по стандартизации Республики Беларусь</a:t>
            </a:r>
            <a:endParaRPr lang="ru-RU" sz="11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C41CD0-6033-EF5C-F9AA-4E25CA12E81D}"/>
              </a:ext>
            </a:extLst>
          </p:cNvPr>
          <p:cNvSpPr txBox="1"/>
          <p:nvPr/>
        </p:nvSpPr>
        <p:spPr>
          <a:xfrm>
            <a:off x="2593098" y="3092874"/>
            <a:ext cx="62908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454545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«Конкурс проходит уже в одиннадцатый раз, а это говорит о востребованности, значимости, важности и заинтересованности. Экспертное жюри выявляет новые решения в области энергоэффективности и энергосбережения, зеленых технологий, экологичного транспорта. Это то, что сегодня востребовано в нашей стране и составляет её национальную безопасность, а энергобезопасность – один из важнейших её критериев»</a:t>
            </a:r>
            <a:endParaRPr lang="ru-RU" sz="1200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18D681D-8408-4A95-9F82-51970AC915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53" y="443576"/>
            <a:ext cx="1806213" cy="1806213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8F2830C-BE05-466A-BDA7-F581BD09F9FC}"/>
              </a:ext>
            </a:extLst>
          </p:cNvPr>
          <p:cNvSpPr/>
          <p:nvPr/>
        </p:nvSpPr>
        <p:spPr>
          <a:xfrm>
            <a:off x="0" y="6485218"/>
            <a:ext cx="9135534" cy="233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9752" y="4382870"/>
            <a:ext cx="65788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454545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Татьяна ЗОРИНА,</a:t>
            </a:r>
          </a:p>
          <a:p>
            <a:r>
              <a:rPr lang="ru-RU" sz="1200" dirty="0">
                <a:solidFill>
                  <a:srgbClr val="454545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председатель экспертного совета конкурса, доктор экономических наук, профессор, заведующая лабораторией Института энергетики Национальной академии наук Беларуси </a:t>
            </a:r>
            <a:br>
              <a:rPr lang="ru-RU" sz="1200" dirty="0">
                <a:solidFill>
                  <a:srgbClr val="454545"/>
                </a:solidFill>
                <a:highlight>
                  <a:srgbClr val="FFFFFF"/>
                </a:highlight>
                <a:latin typeface="Arial" panose="020B0604020202020204" pitchFamily="34" charset="0"/>
              </a:rPr>
            </a:br>
            <a:endParaRPr lang="ru-RU" sz="1200" dirty="0">
              <a:solidFill>
                <a:srgbClr val="454545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ru-RU" sz="1200" i="1" dirty="0">
                <a:solidFill>
                  <a:srgbClr val="454545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«В жюри конкурса входят более трех десятков авторитетных специалистов Беларуси и России. Замечу, что с 2023 года введена практика выборочных выездных поездок экспертов на предприятия конкурсантов. Мы с большим интересом знакомимся с производствами лично, а предприятия имеют возможность презентовать свои достижения более наглядно".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3" t="9811" r="36212" b="24401"/>
          <a:stretch/>
        </p:blipFill>
        <p:spPr>
          <a:xfrm>
            <a:off x="479615" y="4449891"/>
            <a:ext cx="1554026" cy="1602787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6881170" y="6121610"/>
            <a:ext cx="20733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www</a:t>
            </a:r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.</a:t>
            </a:r>
            <a:r>
              <a:rPr lang="en-US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energo</a:t>
            </a:r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konkurs.by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309C7AA-1D9B-413E-9BB8-A816CD3A09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4" y="362334"/>
            <a:ext cx="2031198" cy="200569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B77009E-337D-40FD-BE9A-E3BCBEBA7A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8914" r="6666" b="47928"/>
          <a:stretch/>
        </p:blipFill>
        <p:spPr bwMode="auto">
          <a:xfrm>
            <a:off x="308554" y="2585699"/>
            <a:ext cx="2086720" cy="160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518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843808" y="402166"/>
            <a:ext cx="5923456" cy="803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524F7DA8-F4DC-4307-846D-E9B9B368501D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7" name="Прямоугольник 8">
            <a:extLst>
              <a:ext uri="{FF2B5EF4-FFF2-40B4-BE49-F238E27FC236}">
                <a16:creationId xmlns:a16="http://schemas.microsoft.com/office/drawing/2014/main" id="{8B56770B-6102-07AC-6720-FB6BB7656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250" y="734070"/>
            <a:ext cx="648057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ПРИГЛАШАЕМ К УЧАСТИЮ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В </a:t>
            </a:r>
            <a:r>
              <a:rPr lang="en-US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XII</a:t>
            </a:r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 РЕСПУБЛИКАНСКОМ КОНКУРСЕ 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«ЛИДЕР ЭНЕРГОЭФФЕКТИВНОСТИ РЕСПУБЛИКИ БЕЛАРУСЬ – 2026»!</a:t>
            </a:r>
          </a:p>
          <a:p>
            <a:pPr algn="ctr"/>
            <a:endParaRPr lang="ru-RU" sz="2000" b="1" dirty="0">
              <a:solidFill>
                <a:srgbClr val="CC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1">
            <a:extLst>
              <a:ext uri="{FF2B5EF4-FFF2-40B4-BE49-F238E27FC236}">
                <a16:creationId xmlns:a16="http://schemas.microsoft.com/office/drawing/2014/main" id="{7D3401C1-0B21-DC1A-40F3-4192072B9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976" y="2166270"/>
            <a:ext cx="28001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КОНТАКТЫ ОРГКОМИТЕТА</a:t>
            </a:r>
          </a:p>
        </p:txBody>
      </p:sp>
      <p:sp>
        <p:nvSpPr>
          <p:cNvPr id="10" name="Прямоугольник 15">
            <a:extLst>
              <a:ext uri="{FF2B5EF4-FFF2-40B4-BE49-F238E27FC236}">
                <a16:creationId xmlns:a16="http://schemas.microsoft.com/office/drawing/2014/main" id="{66DD8764-A679-E53E-59E4-497ECDE18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8209" y="2655234"/>
            <a:ext cx="59234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Технический организатор конкурса: ЦПП «Деловые медиа»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Ул. Богдановича, 155, офис 615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220040, г. Минск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BAF16A2-1241-51AB-3FC5-FB6D63061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08532"/>
            <a:ext cx="3361556" cy="2465141"/>
          </a:xfrm>
          <a:prstGeom prst="rect">
            <a:avLst/>
          </a:prstGeom>
        </p:spPr>
      </p:pic>
      <p:sp>
        <p:nvSpPr>
          <p:cNvPr id="4" name="Номер слайда 14">
            <a:extLst>
              <a:ext uri="{FF2B5EF4-FFF2-40B4-BE49-F238E27FC236}">
                <a16:creationId xmlns:a16="http://schemas.microsoft.com/office/drawing/2014/main" id="{E67F4006-439E-E8A6-E373-2592945016E7}"/>
              </a:ext>
            </a:extLst>
          </p:cNvPr>
          <p:cNvSpPr txBox="1">
            <a:spLocks/>
          </p:cNvSpPr>
          <p:nvPr/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4F7DA8-F4DC-4307-846D-E9B9B368501D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7E498C-8FC3-A481-3CCB-8E5E439BE002}"/>
              </a:ext>
            </a:extLst>
          </p:cNvPr>
          <p:cNvSpPr txBox="1"/>
          <p:nvPr/>
        </p:nvSpPr>
        <p:spPr>
          <a:xfrm>
            <a:off x="4672473" y="3605863"/>
            <a:ext cx="277984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+375 (29) 683-71-33, </a:t>
            </a:r>
          </a:p>
          <a:p>
            <a:pPr algn="ctr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+375 (29) 146-18-28, </a:t>
            </a:r>
          </a:p>
          <a:p>
            <a:pPr algn="ctr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+375 (29) 171-17-84, </a:t>
            </a:r>
          </a:p>
          <a:p>
            <a:pPr algn="ctr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+375 (29) 182-80-10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Arial Narrow" panose="020B0606020202030204" pitchFamily="34" charset="0"/>
                <a:hlinkClick r:id="rId4"/>
              </a:rPr>
              <a:t>info@energokonkurs.by</a:t>
            </a:r>
            <a:endParaRPr lang="ru-RU" sz="16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Arial Narrow" panose="020B0606020202030204" pitchFamily="34" charset="0"/>
                <a:hlinkClick r:id="rId5"/>
              </a:rPr>
              <a:t>op@delmedia.by</a:t>
            </a:r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endParaRPr lang="en-US" sz="16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ctr"/>
            <a:endParaRPr lang="en-US" sz="16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18D681D-8408-4A95-9F82-51970AC915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11" y="416180"/>
            <a:ext cx="2128341" cy="2128341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8F2830C-BE05-466A-BDA7-F581BD09F9FC}"/>
              </a:ext>
            </a:extLst>
          </p:cNvPr>
          <p:cNvSpPr/>
          <p:nvPr/>
        </p:nvSpPr>
        <p:spPr>
          <a:xfrm>
            <a:off x="8466" y="6543567"/>
            <a:ext cx="9135534" cy="233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0070C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67944" y="5773673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www</a:t>
            </a:r>
            <a:r>
              <a:rPr lang="ru-RU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.</a:t>
            </a: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energo</a:t>
            </a:r>
            <a:r>
              <a:rPr lang="ru-RU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konkurs.by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AE571EC-8165-4083-A96B-3FFB38CC8F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92" y="444293"/>
            <a:ext cx="2155404" cy="212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77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398978" y="320032"/>
            <a:ext cx="4248472" cy="720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7DA8-F4DC-4307-846D-E9B9B368501D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Прямоугольник 8">
            <a:extLst>
              <a:ext uri="{FF2B5EF4-FFF2-40B4-BE49-F238E27FC236}">
                <a16:creationId xmlns:a16="http://schemas.microsoft.com/office/drawing/2014/main" id="{2FF43DD2-2F6E-72ED-6174-992B5300F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338" y="938056"/>
            <a:ext cx="4441110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повышение энергоэффективности в Республике Беларусь;</a:t>
            </a:r>
          </a:p>
          <a:p>
            <a:pPr marL="285750" indent="-285750" algn="just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популяризация  внедрений энергоэффективной продукции, технологий, оборудования, решений среди потребителей;</a:t>
            </a:r>
          </a:p>
          <a:p>
            <a:pPr marL="285750" indent="-285750" algn="just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повышение энергетической эффективности жилого фонда, объектов промышленного и гражданского назначения;</a:t>
            </a:r>
          </a:p>
          <a:p>
            <a:pPr marL="285750" indent="-285750" algn="just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продвижение эффективных моделей энерго-потребления на основе ВИЭ;</a:t>
            </a:r>
          </a:p>
          <a:p>
            <a:pPr marL="285750" indent="-285750" algn="just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содействие обмену передовым опытом в сфере эффективного энергопотребления,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энерго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-сбережения;</a:t>
            </a:r>
          </a:p>
          <a:p>
            <a:pPr marL="285750" indent="-285750" algn="just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повышение имиджа и репутации компаний, популяризации их </a:t>
            </a:r>
            <a:r>
              <a:rPr lang="ru-RU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достижений на отечественном и зарубежных рынках;</a:t>
            </a:r>
          </a:p>
          <a:p>
            <a:pPr marL="285750" indent="-285750" algn="just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профессиональная и объективная оценка внедренных решений, реализованных проектов и других достижений в области </a:t>
            </a:r>
            <a:r>
              <a:rPr lang="ru-RU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энергоэффек-тивности</a:t>
            </a:r>
            <a:r>
              <a:rPr lang="ru-RU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ресурсосбережения.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14">
            <a:extLst>
              <a:ext uri="{FF2B5EF4-FFF2-40B4-BE49-F238E27FC236}">
                <a16:creationId xmlns:a16="http://schemas.microsoft.com/office/drawing/2014/main" id="{3F8F1FED-DED1-2B1F-28F5-7382A4247CEC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4F7DA8-F4DC-4307-846D-E9B9B368501D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943132-EB01-A789-7FB2-4419A6815A53}"/>
              </a:ext>
            </a:extLst>
          </p:cNvPr>
          <p:cNvSpPr txBox="1"/>
          <p:nvPr/>
        </p:nvSpPr>
        <p:spPr>
          <a:xfrm>
            <a:off x="4427984" y="554559"/>
            <a:ext cx="21965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МИССИЯ КОНКУРСА: </a:t>
            </a:r>
            <a:endParaRPr lang="en-US" sz="16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97A8810-2E08-92AB-073C-AC25059999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29000"/>
            <a:ext cx="3389166" cy="2258033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0FA2BDF-B7AF-4BF9-BA51-83FE846795BA}"/>
              </a:ext>
            </a:extLst>
          </p:cNvPr>
          <p:cNvSpPr/>
          <p:nvPr/>
        </p:nvSpPr>
        <p:spPr>
          <a:xfrm>
            <a:off x="8466" y="6356350"/>
            <a:ext cx="9135534" cy="233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76256" y="5930143"/>
            <a:ext cx="20733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www</a:t>
            </a:r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.</a:t>
            </a:r>
            <a:r>
              <a:rPr lang="en-US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energo</a:t>
            </a:r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konkurs.by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AC4160F-48DB-452E-A21C-1BD0754402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28190"/>
            <a:ext cx="2469515" cy="243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71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3491880" y="237887"/>
            <a:ext cx="5194920" cy="111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B0D6C1-C644-8ADB-EC8D-124E102AF219}"/>
              </a:ext>
            </a:extLst>
          </p:cNvPr>
          <p:cNvSpPr txBox="1"/>
          <p:nvPr/>
        </p:nvSpPr>
        <p:spPr>
          <a:xfrm>
            <a:off x="4225390" y="1016287"/>
            <a:ext cx="3840333" cy="4044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9720"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НОМИНАЦИИ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Предприятие года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sz="13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Продукт года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sz="13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Оборудование года</a:t>
            </a:r>
          </a:p>
          <a:p>
            <a:endParaRPr lang="ru-RU" sz="13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Сооружение года</a:t>
            </a:r>
          </a:p>
          <a:p>
            <a:endParaRPr lang="ru-RU" sz="13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Технология года</a:t>
            </a:r>
          </a:p>
          <a:p>
            <a:endParaRPr lang="ru-RU" sz="13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года</a:t>
            </a:r>
            <a:br>
              <a:rPr lang="ru-RU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3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Профессионал года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sz="13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Энергетический менеджмент года</a:t>
            </a:r>
          </a:p>
          <a:p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6405" marR="149225" indent="-6350" algn="just">
              <a:lnSpc>
                <a:spcPct val="112000"/>
              </a:lnSpc>
              <a:spcAft>
                <a:spcPts val="600"/>
              </a:spcAft>
            </a:pPr>
            <a:endParaRPr lang="ru-RU" sz="14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532CC7F-FF63-D0B8-A24E-B4AABC6C72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0" r="10620"/>
          <a:stretch/>
        </p:blipFill>
        <p:spPr>
          <a:xfrm>
            <a:off x="405551" y="3499434"/>
            <a:ext cx="2736304" cy="2315806"/>
          </a:xfrm>
          <a:prstGeom prst="rect">
            <a:avLst/>
          </a:prstGeom>
        </p:spPr>
      </p:pic>
      <p:sp>
        <p:nvSpPr>
          <p:cNvPr id="2" name="Номер слайда 14">
            <a:extLst>
              <a:ext uri="{FF2B5EF4-FFF2-40B4-BE49-F238E27FC236}">
                <a16:creationId xmlns:a16="http://schemas.microsoft.com/office/drawing/2014/main" id="{62B556AE-AEEF-8901-F2CE-8607378905A7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4F7DA8-F4DC-4307-846D-E9B9B368501D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0FA2BDF-B7AF-4BF9-BA51-83FE846795BA}"/>
              </a:ext>
            </a:extLst>
          </p:cNvPr>
          <p:cNvSpPr/>
          <p:nvPr/>
        </p:nvSpPr>
        <p:spPr>
          <a:xfrm>
            <a:off x="0" y="6356350"/>
            <a:ext cx="9135534" cy="233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48264" y="6016782"/>
            <a:ext cx="20733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www</a:t>
            </a:r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.</a:t>
            </a:r>
            <a:r>
              <a:rPr lang="en-US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energo</a:t>
            </a:r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konkurs.by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0A8F8C1-C960-4363-ADA1-BA5449C895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0" y="519815"/>
            <a:ext cx="2469515" cy="243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84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4">
            <a:extLst>
              <a:ext uri="{FF2B5EF4-FFF2-40B4-BE49-F238E27FC236}">
                <a16:creationId xmlns:a16="http://schemas.microsoft.com/office/drawing/2014/main" id="{62B556AE-AEEF-8901-F2CE-8607378905A7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4F7DA8-F4DC-4307-846D-E9B9B368501D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0FA2BDF-B7AF-4BF9-BA51-83FE846795BA}"/>
              </a:ext>
            </a:extLst>
          </p:cNvPr>
          <p:cNvSpPr/>
          <p:nvPr/>
        </p:nvSpPr>
        <p:spPr>
          <a:xfrm>
            <a:off x="0" y="6356350"/>
            <a:ext cx="9135534" cy="233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48264" y="6016782"/>
            <a:ext cx="20733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www</a:t>
            </a:r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.</a:t>
            </a:r>
            <a:r>
              <a:rPr lang="en-US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energo</a:t>
            </a:r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konkurs.by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38532" y="2133331"/>
            <a:ext cx="5184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  <a:spcAft>
                <a:spcPts val="0"/>
              </a:spcAft>
              <a:tabLst>
                <a:tab pos="1798320" algn="l"/>
              </a:tabLst>
            </a:pP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798320" algn="l"/>
              </a:tabLst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Специальная награда «Гран-При» 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  <a:tabLst>
                <a:tab pos="1798320" algn="l"/>
              </a:tabLst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285750" indent="-285750" algn="just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798320" algn="l"/>
              </a:tabLst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Специальная награда «Лучшая область страны в сфере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энергоэффективности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ресурсосбережения»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  <a:tabLst>
                <a:tab pos="1798320" algn="l"/>
              </a:tabLst>
            </a:pP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798320" algn="l"/>
              </a:tabLst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Специальная номинация «Лучшие научные прикладные разработки ученых в области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энерго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и ресурсосбережения»</a:t>
            </a:r>
          </a:p>
          <a:p>
            <a:pPr algn="just">
              <a:lnSpc>
                <a:spcPts val="1200"/>
              </a:lnSpc>
              <a:spcAft>
                <a:spcPts val="0"/>
              </a:spcAft>
              <a:tabLst>
                <a:tab pos="1798320" algn="l"/>
              </a:tabLst>
            </a:pP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798320" algn="l"/>
              </a:tabLst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Специальная номинация «Лучшие СМИ и пресс-службы предприятий»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3830502"/>
            <a:ext cx="2860356" cy="19066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565F8C4-FB3D-4989-9212-6743964E4FCD}"/>
              </a:ext>
            </a:extLst>
          </p:cNvPr>
          <p:cNvPicPr/>
          <p:nvPr/>
        </p:nvPicPr>
        <p:blipFill rotWithShape="1">
          <a:blip r:embed="rId3" r:link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663"/>
          <a:stretch>
            <a:fillRect/>
          </a:stretch>
        </p:blipFill>
        <p:spPr bwMode="auto">
          <a:xfrm>
            <a:off x="2483768" y="889739"/>
            <a:ext cx="6048672" cy="60828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44C7A91-DB99-4B27-803D-5279273970DC}"/>
              </a:ext>
            </a:extLst>
          </p:cNvPr>
          <p:cNvSpPr/>
          <p:nvPr/>
        </p:nvSpPr>
        <p:spPr>
          <a:xfrm>
            <a:off x="300154" y="253678"/>
            <a:ext cx="87214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XII </a:t>
            </a:r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РЕСПУБЛИКАНСКИЙ КОНКУРС В СФЕРЕ ЭНЕРГОЭФФЕКТИВНОСТИ,</a:t>
            </a:r>
            <a:r>
              <a:rPr lang="en-US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РЕСУРСОСБЕРЕЖЕНИЯ И ЭКОЛОГИЧНОСТИ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«ЛИДЕР ЭНЕРГОЭФФЕКТИВНОСТИ РЕСПУБЛИКИ БЕЛАРУСЬ-2026»</a:t>
            </a:r>
          </a:p>
          <a:p>
            <a:pPr algn="ctr"/>
            <a:endParaRPr lang="ru-RU" sz="1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1674186"/>
            <a:ext cx="4643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СПЕЦИАЛЬНЫЕ НАГРАДЫ И НОМИНАЦИИ: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80099D1-89E2-4C87-9B6E-F46AE60C5B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0" y="1124744"/>
            <a:ext cx="2469515" cy="243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63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65F8C4-FB3D-4989-9212-6743964E4FCD}"/>
              </a:ext>
            </a:extLst>
          </p:cNvPr>
          <p:cNvPicPr/>
          <p:nvPr/>
        </p:nvPicPr>
        <p:blipFill rotWithShape="1">
          <a:blip r:embed="rId3" r:link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663"/>
          <a:stretch>
            <a:fillRect/>
          </a:stretch>
        </p:blipFill>
        <p:spPr bwMode="auto">
          <a:xfrm>
            <a:off x="2123728" y="1139139"/>
            <a:ext cx="6336704" cy="527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8D681D-8408-4A95-9F82-51970AC915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8934"/>
            <a:ext cx="1495877" cy="149587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4C7A91-DB99-4B27-803D-5279273970DC}"/>
              </a:ext>
            </a:extLst>
          </p:cNvPr>
          <p:cNvSpPr/>
          <p:nvPr/>
        </p:nvSpPr>
        <p:spPr>
          <a:xfrm>
            <a:off x="225078" y="332954"/>
            <a:ext cx="88031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XII </a:t>
            </a:r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РЕСПУБЛИКАНСКИЙ КОНКУРС В СФЕРЕ ЭНЕРГОЭФФЕКТИВНОСТИ,</a:t>
            </a:r>
            <a:r>
              <a:rPr lang="en-US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РЕСУРСОСБЕРЕЖЕНИЯ И ЭКОЛОГИЧНОСТИ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«ЛИДЕР ЭНЕРГОЭФФЕКТИВНОСТИ РЕСПУБЛИКИ БЕЛАРУСЬ-2026»</a:t>
            </a:r>
          </a:p>
          <a:p>
            <a:pPr algn="ctr"/>
            <a:endParaRPr lang="ru-RU" sz="1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AAF02B59-1987-48C7-9C87-84BA83D89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457732"/>
              </p:ext>
            </p:extLst>
          </p:nvPr>
        </p:nvGraphicFramePr>
        <p:xfrm>
          <a:off x="179408" y="2461409"/>
          <a:ext cx="8785184" cy="29731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28538">
                  <a:extLst>
                    <a:ext uri="{9D8B030D-6E8A-4147-A177-3AD203B41FA5}">
                      <a16:colId xmlns:a16="http://schemas.microsoft.com/office/drawing/2014/main" val="538517662"/>
                    </a:ext>
                  </a:extLst>
                </a:gridCol>
                <a:gridCol w="3356646">
                  <a:extLst>
                    <a:ext uri="{9D8B030D-6E8A-4147-A177-3AD203B41FA5}">
                      <a16:colId xmlns:a16="http://schemas.microsoft.com/office/drawing/2014/main" val="1423242169"/>
                    </a:ext>
                  </a:extLst>
                </a:gridCol>
              </a:tblGrid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 Narrow" panose="020B0606020202030204" pitchFamily="34" charset="0"/>
                        </a:rPr>
                        <a:t>ЭТАП КОНКУРСА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9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 Narrow" panose="020B0606020202030204" pitchFamily="34" charset="0"/>
                        </a:rPr>
                        <a:t>ПЕРИОД </a:t>
                      </a:r>
                      <a:endParaRPr lang="ru-RU" sz="9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005719"/>
                  </a:ext>
                </a:extLst>
              </a:tr>
              <a:tr h="379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Регистрация заявок от предприятий на участие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8" marR="420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апреля – 30 сентября 2026 г.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8" marR="420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856102"/>
                  </a:ext>
                </a:extLst>
              </a:tr>
              <a:tr h="473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 заключений по заявленным продуктам и документации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8" marR="420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августа – 30 сентября 2026 г.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8" marR="420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139990"/>
                  </a:ext>
                </a:extLst>
              </a:tr>
              <a:tr h="23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Посещение предприятий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8" marR="420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мая – 15 сентября 2026 г. 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8" marR="420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597956"/>
                  </a:ext>
                </a:extLst>
              </a:tr>
              <a:tr h="473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Подведение итогов Конкурса, проведение заседание Экспертного Совета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8" marR="420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октября </a:t>
                      </a:r>
                      <a:r>
                        <a:rPr lang="ru-RU" sz="14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(ориентировочно)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8" marR="420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008548"/>
                  </a:ext>
                </a:extLst>
              </a:tr>
              <a:tr h="379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Церемония награждения победителей Конкурса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8" marR="420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ноября 2026 года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(ориентировочно)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8" marR="420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558415"/>
                  </a:ext>
                </a:extLst>
              </a:tr>
              <a:tr h="578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Информационно-рекламная кампания по продвижению продуктов-победителей, издание Каталога победителей 2025 года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8" marR="420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Ноябрь-январь 2026 г.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8" marR="420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934491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79EAD1B6-C198-447C-ADA3-E3C92BB4B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95619" y="3049548"/>
            <a:ext cx="1782547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39FA7DD-8932-492C-9473-0B2538B872C8}"/>
              </a:ext>
            </a:extLst>
          </p:cNvPr>
          <p:cNvSpPr/>
          <p:nvPr/>
        </p:nvSpPr>
        <p:spPr>
          <a:xfrm>
            <a:off x="8466" y="6159497"/>
            <a:ext cx="9135534" cy="233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87824" y="1862995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ГРАФИК МЕРОПРИЯТИЙ КОНКУРСА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954929" y="5765533"/>
            <a:ext cx="20733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www</a:t>
            </a:r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.</a:t>
            </a:r>
            <a:r>
              <a:rPr lang="en-US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energo</a:t>
            </a:r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konkurs.by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826E50C-6791-483E-86F7-762FCCD38A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5" y="768933"/>
            <a:ext cx="1514898" cy="149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9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924272" y="395528"/>
            <a:ext cx="5842992" cy="869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7DA8-F4DC-4307-846D-E9B9B368501D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FE1239-4D52-21FA-C5FE-095F63D27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6552" y="649264"/>
            <a:ext cx="33123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ПОБЕДИТЕЛЬ КОНКУРСА ПОЛУЧАЕТ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D24C5A6-A231-F7AB-C4B1-BEC0773DC0A6}"/>
              </a:ext>
            </a:extLst>
          </p:cNvPr>
          <p:cNvSpPr/>
          <p:nvPr/>
        </p:nvSpPr>
        <p:spPr>
          <a:xfrm>
            <a:off x="3059832" y="1241554"/>
            <a:ext cx="5707432" cy="4673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Статус победителя </a:t>
            </a:r>
            <a:r>
              <a:rPr lang="ru-RU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Республиканского конкурса </a:t>
            </a:r>
            <a:br>
              <a:rPr lang="ru-RU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«Лидер энергоэффективности Республики Беларусь» и право </a:t>
            </a:r>
            <a:br>
              <a:rPr lang="ru-RU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использование статуса и логотипа (знака) конкурса в рекламных целях, промо материалах, на упаковке продукции и др.</a:t>
            </a:r>
          </a:p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Эксклюзивные награды: </a:t>
            </a:r>
            <a:r>
              <a:rPr lang="ru-RU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Диплом </a:t>
            </a:r>
            <a:r>
              <a:rPr lang="pl-PL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степени, Почетный знак победителя (статуэтка) с </a:t>
            </a:r>
            <a:r>
              <a:rPr lang="ru-RU" sz="1600" spc="-2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соответствующей маркировкой («золотая», «серебряная», «бронзовая»)</a:t>
            </a:r>
            <a:endParaRPr lang="ru-RU" sz="16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Экспертные заключения</a:t>
            </a:r>
          </a:p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Участие в церемонии награждения</a:t>
            </a:r>
          </a:p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Нетворкинг </a:t>
            </a:r>
            <a:r>
              <a:rPr lang="ru-RU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(налаживание деловых контактов)</a:t>
            </a:r>
          </a:p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Приоритетное участие </a:t>
            </a:r>
            <a:r>
              <a:rPr lang="ru-RU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конференции «Энергетика, энергоэффективность, энергосбережение» </a:t>
            </a:r>
          </a:p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Участие в фуршете и неформальном общении </a:t>
            </a:r>
            <a:br>
              <a:rPr lang="ru-RU" sz="1600" b="1" dirty="0">
                <a:solidFill>
                  <a:srgbClr val="CC99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топ-менеджментом промышленного и энергетического комплекса</a:t>
            </a:r>
          </a:p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Рекламно-информационную кампанию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646C48-BC24-3EF0-92C1-4D42790E66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5" r="22765"/>
          <a:stretch/>
        </p:blipFill>
        <p:spPr>
          <a:xfrm>
            <a:off x="234814" y="2860807"/>
            <a:ext cx="2464978" cy="3016465"/>
          </a:xfrm>
          <a:prstGeom prst="rect">
            <a:avLst/>
          </a:prstGeom>
        </p:spPr>
      </p:pic>
      <p:sp>
        <p:nvSpPr>
          <p:cNvPr id="5" name="Номер слайда 14">
            <a:extLst>
              <a:ext uri="{FF2B5EF4-FFF2-40B4-BE49-F238E27FC236}">
                <a16:creationId xmlns:a16="http://schemas.microsoft.com/office/drawing/2014/main" id="{B2FC7162-99C3-C65C-3603-20746286A887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4F7DA8-F4DC-4307-846D-E9B9B368501D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39FA7DD-8932-492C-9473-0B2538B872C8}"/>
              </a:ext>
            </a:extLst>
          </p:cNvPr>
          <p:cNvSpPr/>
          <p:nvPr/>
        </p:nvSpPr>
        <p:spPr>
          <a:xfrm>
            <a:off x="8466" y="6428396"/>
            <a:ext cx="9135534" cy="233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70676" y="6038370"/>
            <a:ext cx="20733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www</a:t>
            </a:r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.</a:t>
            </a:r>
            <a:r>
              <a:rPr lang="en-US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energo</a:t>
            </a:r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konkurs.by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ADE0996-8AEE-4B33-8121-D5CFB472C2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1" y="519816"/>
            <a:ext cx="1812626" cy="178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54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931592" y="421737"/>
            <a:ext cx="5755208" cy="457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7DA8-F4DC-4307-846D-E9B9B368501D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22E43C3-CD27-ED59-5235-78B00B931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808" y="571461"/>
            <a:ext cx="66350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В РЕКЛАМНО-ИНФОРМАЦИОННУЮ КАМПАНИЮ</a:t>
            </a:r>
          </a:p>
          <a:p>
            <a:pPr eaLnBrk="0" hangingPunct="0"/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ДЛЯ ПОБЕДИТЕЛЕЙ КОНКУРСА ВКЛЮЧЕНЫ: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0B731F-333B-B300-2990-B962DB2DD7E2}"/>
              </a:ext>
            </a:extLst>
          </p:cNvPr>
          <p:cNvSpPr/>
          <p:nvPr/>
        </p:nvSpPr>
        <p:spPr>
          <a:xfrm>
            <a:off x="2931592" y="1275264"/>
            <a:ext cx="5951512" cy="4700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Информационная публикация на сайте конкурса: </a:t>
            </a:r>
            <a:endParaRPr lang="ru-RU" sz="15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ru-RU" sz="150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разделе «Победители» - </a:t>
            </a:r>
            <a:r>
              <a:rPr lang="ru-RU" sz="15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краткая</a:t>
            </a:r>
            <a:r>
              <a:rPr lang="ru-RU" sz="150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о победителе;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ru-RU" sz="150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разделе «Новости»</a:t>
            </a:r>
            <a:r>
              <a:rPr lang="ru-RU" sz="15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расширенная</a:t>
            </a:r>
            <a:r>
              <a:rPr lang="ru-RU" sz="150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о победителе.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50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Презентационная страница</a:t>
            </a:r>
            <a:r>
              <a:rPr lang="ru-RU" sz="15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победителя на главной странице сайта конкурса,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включая расширенную презентацию предприятия.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50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Информационные публикации в национальных СМИ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совокупной аудиторией свыше 1 млн. чел.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50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Публикация информации о победителях на интернет-ресурсах Российской Федерации </a:t>
            </a:r>
            <a:r>
              <a:rPr lang="ru-RU" sz="15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совокупной аудиторией свыше 200 тыс. чел.; рассылка информации о победителях по адресной базе 5000+ потенциальных заказчиков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50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Презентация победителя в социальных сетях конкурса</a:t>
            </a:r>
            <a:endParaRPr lang="ru-RU" sz="15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50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Презентация победителя в каталоге конкурса: </a:t>
            </a:r>
            <a:r>
              <a:rPr lang="ru-RU" sz="15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страница с описанием продукта (проекта, компании), фото, контактными данными</a:t>
            </a:r>
            <a:r>
              <a:rPr lang="ru-RU" sz="150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(печатная и электронная версии каталога, распространение по списку рассылки победителя; получатели – свыше 2500 организаций).</a:t>
            </a:r>
            <a:r>
              <a:rPr lang="ru-RU" sz="14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2" descr="Белые иконки для презентации powerpoint">
            <a:extLst>
              <a:ext uri="{FF2B5EF4-FFF2-40B4-BE49-F238E27FC236}">
                <a16:creationId xmlns:a16="http://schemas.microsoft.com/office/drawing/2014/main" id="{586EF9E3-9F31-054A-05EF-C437A57F7B5A}"/>
              </a:ext>
            </a:extLst>
          </p:cNvPr>
          <p:cNvPicPr/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4" t="5000" r="19160" b="75500"/>
          <a:stretch/>
        </p:blipFill>
        <p:spPr bwMode="auto">
          <a:xfrm>
            <a:off x="1645909" y="3299913"/>
            <a:ext cx="693656" cy="5755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 descr="Белые иконки для презентации powerpoint">
            <a:extLst>
              <a:ext uri="{FF2B5EF4-FFF2-40B4-BE49-F238E27FC236}">
                <a16:creationId xmlns:a16="http://schemas.microsoft.com/office/drawing/2014/main" id="{49A9633F-346E-0B8A-9FC7-CEDEB6ECB107}"/>
              </a:ext>
            </a:extLst>
          </p:cNvPr>
          <p:cNvPicPr/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8" t="30500" r="69817" b="46000"/>
          <a:stretch/>
        </p:blipFill>
        <p:spPr bwMode="auto">
          <a:xfrm>
            <a:off x="864129" y="3549809"/>
            <a:ext cx="694336" cy="6398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2" descr="Белые иконки для презентации powerpoint">
            <a:extLst>
              <a:ext uri="{FF2B5EF4-FFF2-40B4-BE49-F238E27FC236}">
                <a16:creationId xmlns:a16="http://schemas.microsoft.com/office/drawing/2014/main" id="{79B60561-4D1B-0182-2886-4837BE2FDFCD}"/>
              </a:ext>
            </a:extLst>
          </p:cNvPr>
          <p:cNvPicPr/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17" t="58500" r="19947" b="16000"/>
          <a:stretch/>
        </p:blipFill>
        <p:spPr bwMode="auto">
          <a:xfrm>
            <a:off x="515890" y="2889743"/>
            <a:ext cx="537992" cy="703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Picture background">
            <a:extLst>
              <a:ext uri="{FF2B5EF4-FFF2-40B4-BE49-F238E27FC236}">
                <a16:creationId xmlns:a16="http://schemas.microsoft.com/office/drawing/2014/main" id="{6A5F9717-2D01-800B-95C7-68D343453164}"/>
              </a:ext>
            </a:extLst>
          </p:cNvPr>
          <p:cNvPicPr/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01" t="3991" r="39386" b="84321"/>
          <a:stretch/>
        </p:blipFill>
        <p:spPr bwMode="auto">
          <a:xfrm>
            <a:off x="792094" y="4577927"/>
            <a:ext cx="667513" cy="7819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Picture background">
            <a:extLst>
              <a:ext uri="{FF2B5EF4-FFF2-40B4-BE49-F238E27FC236}">
                <a16:creationId xmlns:a16="http://schemas.microsoft.com/office/drawing/2014/main" id="{DFDE992B-8195-6EF7-9A9A-8739457B2016}"/>
              </a:ext>
            </a:extLst>
          </p:cNvPr>
          <p:cNvPicPr/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613" t="40763" r="16293" b="50400"/>
          <a:stretch/>
        </p:blipFill>
        <p:spPr bwMode="auto">
          <a:xfrm>
            <a:off x="424066" y="4146224"/>
            <a:ext cx="667513" cy="544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2" descr="Белые иконки для презентации powerpoint">
            <a:extLst>
              <a:ext uri="{FF2B5EF4-FFF2-40B4-BE49-F238E27FC236}">
                <a16:creationId xmlns:a16="http://schemas.microsoft.com/office/drawing/2014/main" id="{0015546E-5BF5-B5D9-76B4-A987F954504E}"/>
              </a:ext>
            </a:extLst>
          </p:cNvPr>
          <p:cNvPicPr/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4" t="31500" r="17323" b="43000"/>
          <a:stretch/>
        </p:blipFill>
        <p:spPr bwMode="auto">
          <a:xfrm>
            <a:off x="1433872" y="4172342"/>
            <a:ext cx="955677" cy="9739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Номер слайда 14">
            <a:extLst>
              <a:ext uri="{FF2B5EF4-FFF2-40B4-BE49-F238E27FC236}">
                <a16:creationId xmlns:a16="http://schemas.microsoft.com/office/drawing/2014/main" id="{8F292AA8-72AE-E16A-E130-30E5117B8510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4F7DA8-F4DC-4307-846D-E9B9B368501D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0FA2BDF-B7AF-4BF9-BA51-83FE846795BA}"/>
              </a:ext>
            </a:extLst>
          </p:cNvPr>
          <p:cNvSpPr/>
          <p:nvPr/>
        </p:nvSpPr>
        <p:spPr>
          <a:xfrm>
            <a:off x="8466" y="6372558"/>
            <a:ext cx="9135534" cy="233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48264" y="6016782"/>
            <a:ext cx="20733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www</a:t>
            </a:r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.</a:t>
            </a:r>
            <a:r>
              <a:rPr lang="en-US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energo</a:t>
            </a:r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konkurs.by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5EE8A69-C1FB-4772-BE9A-D497AFEED2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1" y="519816"/>
            <a:ext cx="1812626" cy="178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01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65F8C4-FB3D-4989-9212-6743964E4FCD}"/>
              </a:ext>
            </a:extLst>
          </p:cNvPr>
          <p:cNvPicPr/>
          <p:nvPr/>
        </p:nvPicPr>
        <p:blipFill rotWithShape="1">
          <a:blip r:embed="rId2" r:link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663"/>
          <a:stretch>
            <a:fillRect/>
          </a:stretch>
        </p:blipFill>
        <p:spPr bwMode="auto">
          <a:xfrm>
            <a:off x="2123728" y="1013259"/>
            <a:ext cx="6040950" cy="5677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4C7A91-DB99-4B27-803D-5279273970DC}"/>
              </a:ext>
            </a:extLst>
          </p:cNvPr>
          <p:cNvSpPr/>
          <p:nvPr/>
        </p:nvSpPr>
        <p:spPr>
          <a:xfrm>
            <a:off x="243054" y="340356"/>
            <a:ext cx="87214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XII </a:t>
            </a:r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РЕСПУБЛИКАНСКИЙ КОНКУРС В СФЕРЕ ЭНЕРГОЭФФЕКТИВНОСТИ,</a:t>
            </a:r>
            <a:r>
              <a:rPr lang="en-US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РЕСУРСОСБЕРЕЖЕНИЯ И ЭКОЛОГИЧНОСТИ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«ЛИДЕР ЭНЕРГОЭФФЕКТИВНОСТИ РЕСПУБЛИКИ БЕЛАРУСЬ-2026»</a:t>
            </a:r>
          </a:p>
          <a:p>
            <a:pPr algn="ctr"/>
            <a:endParaRPr lang="ru-RU" sz="1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473919C-32F2-4359-82B4-B90B2BEADFB5}"/>
              </a:ext>
            </a:extLst>
          </p:cNvPr>
          <p:cNvSpPr/>
          <p:nvPr/>
        </p:nvSpPr>
        <p:spPr>
          <a:xfrm>
            <a:off x="2257006" y="2106599"/>
            <a:ext cx="6408713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ОРГАНИЗАТОРЫ КОНКУРСА: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en-US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500" b="1" dirty="0">
                <a:latin typeface="Arial Narrow" panose="020B0606020202030204" pitchFamily="34" charset="0"/>
              </a:rPr>
              <a:t>Департамент по энергоэффективности Государственного комитета по стандартизации Республики Беларусь </a:t>
            </a:r>
          </a:p>
          <a:p>
            <a:pPr>
              <a:spcAft>
                <a:spcPts val="600"/>
              </a:spcAft>
            </a:pPr>
            <a:endParaRPr lang="en-US" sz="1500" b="1" dirty="0"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500" b="1" dirty="0">
                <a:latin typeface="Arial Narrow" panose="020B0606020202030204" pitchFamily="34" charset="0"/>
              </a:rPr>
              <a:t>РУП «Белорусский теплоэнергетический институт»</a:t>
            </a:r>
          </a:p>
          <a:p>
            <a:pPr>
              <a:spcAft>
                <a:spcPts val="600"/>
              </a:spcAft>
            </a:pPr>
            <a:endParaRPr lang="en-US" sz="1500" b="1" dirty="0"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500" b="1" dirty="0">
                <a:latin typeface="Arial Narrow" panose="020B0606020202030204" pitchFamily="34" charset="0"/>
              </a:rPr>
              <a:t>РНПУП «Институт энергетики Национальной академии наук Беларуси» </a:t>
            </a:r>
          </a:p>
          <a:p>
            <a:pPr>
              <a:spcAft>
                <a:spcPts val="600"/>
              </a:spcAft>
            </a:pPr>
            <a:endParaRPr lang="en-US" sz="1500" b="1" dirty="0"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500" b="1" dirty="0">
                <a:latin typeface="Arial Narrow" panose="020B0606020202030204" pitchFamily="34" charset="0"/>
              </a:rPr>
              <a:t>Центр поддержки предпринимательства «Деловые медиа»</a:t>
            </a:r>
            <a:br>
              <a:rPr lang="ru-RU" sz="1500" dirty="0">
                <a:latin typeface="Arial Narrow" panose="020B0606020202030204" pitchFamily="34" charset="0"/>
              </a:rPr>
            </a:br>
            <a:endParaRPr lang="ru-RU" sz="1500" dirty="0"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0FA2BDF-B7AF-4BF9-BA51-83FE846795BA}"/>
              </a:ext>
            </a:extLst>
          </p:cNvPr>
          <p:cNvSpPr/>
          <p:nvPr/>
        </p:nvSpPr>
        <p:spPr>
          <a:xfrm>
            <a:off x="0" y="6165304"/>
            <a:ext cx="9135534" cy="233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9" t="-3224" r="55955" b="3224"/>
          <a:stretch/>
        </p:blipFill>
        <p:spPr>
          <a:xfrm>
            <a:off x="389954" y="4507500"/>
            <a:ext cx="1867052" cy="816044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3" r="4519" b="15385"/>
          <a:stretch/>
        </p:blipFill>
        <p:spPr bwMode="auto">
          <a:xfrm>
            <a:off x="603553" y="3146814"/>
            <a:ext cx="1296144" cy="7531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29" b="-142"/>
          <a:stretch/>
        </p:blipFill>
        <p:spPr bwMode="auto">
          <a:xfrm>
            <a:off x="678954" y="2488894"/>
            <a:ext cx="1145342" cy="6087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3" r="33426" b="15320"/>
          <a:stretch/>
        </p:blipFill>
        <p:spPr bwMode="auto">
          <a:xfrm>
            <a:off x="654368" y="3921371"/>
            <a:ext cx="1133171" cy="6263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48264" y="5817468"/>
            <a:ext cx="20733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www</a:t>
            </a:r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.</a:t>
            </a:r>
            <a:r>
              <a:rPr lang="en-US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energo</a:t>
            </a:r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konkurs.by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6B05150-E006-4DB7-9A75-3422B7A1BC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82" y="1000246"/>
            <a:ext cx="1145342" cy="11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1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65F8C4-FB3D-4989-9212-6743964E4FCD}"/>
              </a:ext>
            </a:extLst>
          </p:cNvPr>
          <p:cNvPicPr/>
          <p:nvPr/>
        </p:nvPicPr>
        <p:blipFill rotWithShape="1">
          <a:blip r:embed="rId3" r:link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663"/>
          <a:stretch>
            <a:fillRect/>
          </a:stretch>
        </p:blipFill>
        <p:spPr bwMode="auto">
          <a:xfrm>
            <a:off x="1999987" y="930310"/>
            <a:ext cx="6933062" cy="48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8D681D-8408-4A95-9F82-51970AC915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82" y="690242"/>
            <a:ext cx="1495877" cy="149587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473919C-32F2-4359-82B4-B90B2BEADFB5}"/>
              </a:ext>
            </a:extLst>
          </p:cNvPr>
          <p:cNvSpPr/>
          <p:nvPr/>
        </p:nvSpPr>
        <p:spPr>
          <a:xfrm>
            <a:off x="656160" y="2785814"/>
            <a:ext cx="782321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500" b="1" dirty="0" err="1">
                <a:latin typeface="Arial Narrow" panose="020B0606020202030204" pitchFamily="34" charset="0"/>
              </a:rPr>
              <a:t>Гракун</a:t>
            </a:r>
            <a:r>
              <a:rPr lang="ru-RU" sz="1500" b="1" dirty="0">
                <a:latin typeface="Arial Narrow" panose="020B0606020202030204" pitchFamily="34" charset="0"/>
              </a:rPr>
              <a:t> Владимир Владимирович</a:t>
            </a:r>
            <a:r>
              <a:rPr lang="ru-RU" sz="1500" dirty="0">
                <a:latin typeface="Arial Narrow" panose="020B0606020202030204" pitchFamily="34" charset="0"/>
              </a:rPr>
              <a:t>, Заместитель Министра сельского хозяйства и продовольствия </a:t>
            </a:r>
          </a:p>
          <a:p>
            <a:r>
              <a:rPr lang="ru-RU" sz="1500" dirty="0">
                <a:latin typeface="Arial Narrow" panose="020B0606020202030204" pitchFamily="34" charset="0"/>
              </a:rPr>
              <a:t>      Республики Беларусь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ru-RU" sz="1500" b="1" dirty="0" err="1">
                <a:latin typeface="Arial Narrow" panose="020B0606020202030204" pitchFamily="34" charset="0"/>
              </a:rPr>
              <a:t>Китиков</a:t>
            </a:r>
            <a:r>
              <a:rPr lang="ru-RU" sz="1500" b="1" dirty="0">
                <a:latin typeface="Arial Narrow" panose="020B0606020202030204" pitchFamily="34" charset="0"/>
              </a:rPr>
              <a:t> Вадим Олегович</a:t>
            </a:r>
            <a:r>
              <a:rPr lang="ru-RU" sz="1500" dirty="0">
                <a:latin typeface="Arial Narrow" panose="020B0606020202030204" pitchFamily="34" charset="0"/>
              </a:rPr>
              <a:t>, директор института жилищно-коммунального хозяйства </a:t>
            </a:r>
          </a:p>
          <a:p>
            <a:r>
              <a:rPr lang="ru-RU" sz="1500" dirty="0">
                <a:latin typeface="Arial Narrow" panose="020B0606020202030204" pitchFamily="34" charset="0"/>
              </a:rPr>
              <a:t>      НАН Беларуси, доктор технических наук, профессор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ru-RU" sz="1500" b="1" dirty="0">
                <a:latin typeface="Arial Narrow" panose="020B0606020202030204" pitchFamily="34" charset="0"/>
              </a:rPr>
              <a:t>Молочко Андрей Федорович</a:t>
            </a:r>
            <a:r>
              <a:rPr lang="ru-RU" sz="1500" dirty="0">
                <a:latin typeface="Arial Narrow" panose="020B0606020202030204" pitchFamily="34" charset="0"/>
              </a:rPr>
              <a:t>, руководитель отдела общей энергетики РУП «БЕЛТЭИ»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ru-RU" sz="1500" b="1" dirty="0" err="1">
                <a:latin typeface="Arial Narrow" panose="020B0606020202030204" pitchFamily="34" charset="0"/>
              </a:rPr>
              <a:t>Шавловский</a:t>
            </a:r>
            <a:r>
              <a:rPr lang="ru-RU" sz="1500" b="1" dirty="0">
                <a:latin typeface="Arial Narrow" panose="020B0606020202030204" pitchFamily="34" charset="0"/>
              </a:rPr>
              <a:t> Дмитрий Васильевич</a:t>
            </a:r>
            <a:r>
              <a:rPr lang="ru-RU" sz="1500" dirty="0">
                <a:latin typeface="Arial Narrow" panose="020B0606020202030204" pitchFamily="34" charset="0"/>
              </a:rPr>
              <a:t>, первый заместитель генерального директора ГПО «</a:t>
            </a:r>
            <a:r>
              <a:rPr lang="ru-RU" sz="1500" dirty="0" err="1">
                <a:latin typeface="Arial Narrow" panose="020B0606020202030204" pitchFamily="34" charset="0"/>
              </a:rPr>
              <a:t>Белтопгаз</a:t>
            </a:r>
            <a:r>
              <a:rPr lang="ru-RU" sz="1500" dirty="0">
                <a:latin typeface="Arial Narrow" panose="020B0606020202030204" pitchFamily="34" charset="0"/>
              </a:rPr>
              <a:t>»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ru-RU" sz="1500" b="1" dirty="0">
                <a:latin typeface="Arial Narrow" panose="020B0606020202030204" pitchFamily="34" charset="0"/>
              </a:rPr>
              <a:t>Шмаков Юрий Анатольевич</a:t>
            </a:r>
            <a:r>
              <a:rPr lang="ru-RU" sz="1500" dirty="0">
                <a:latin typeface="Arial Narrow" panose="020B0606020202030204" pitchFamily="34" charset="0"/>
              </a:rPr>
              <a:t>, Первый заместитель генерального директора - главный инженер </a:t>
            </a:r>
          </a:p>
          <a:p>
            <a:r>
              <a:rPr lang="ru-RU" sz="1500" dirty="0">
                <a:latin typeface="Arial Narrow" panose="020B0606020202030204" pitchFamily="34" charset="0"/>
              </a:rPr>
              <a:t>      ГПО «Белэнерго»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8F2830C-BE05-466A-BDA7-F581BD09F9FC}"/>
              </a:ext>
            </a:extLst>
          </p:cNvPr>
          <p:cNvSpPr/>
          <p:nvPr/>
        </p:nvSpPr>
        <p:spPr>
          <a:xfrm>
            <a:off x="0" y="6310761"/>
            <a:ext cx="9135534" cy="233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0070C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44C7A91-DB99-4B27-803D-5279273970DC}"/>
              </a:ext>
            </a:extLst>
          </p:cNvPr>
          <p:cNvSpPr/>
          <p:nvPr/>
        </p:nvSpPr>
        <p:spPr>
          <a:xfrm>
            <a:off x="243054" y="340356"/>
            <a:ext cx="87214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XI </a:t>
            </a:r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РЕСПУБЛИКАНСКИЙ КОНКУРС В СФЕРЕ ЭНЕРГОЭФФЕКТИВНОСТИ,</a:t>
            </a:r>
            <a:r>
              <a:rPr lang="en-US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РЕСУРСОСБЕРЕЖЕНИЯ И ЭКОЛОГИЧНОСТИ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«ЛИДЕР ЭНЕРГОЭФФЕКТИВНОСТИ РЕСПУБЛИКИ БЕЛАРУСЬ-2026»</a:t>
            </a:r>
          </a:p>
          <a:p>
            <a:pPr algn="ctr"/>
            <a:endParaRPr lang="ru-RU" sz="1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43808" y="1638196"/>
            <a:ext cx="4017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НАБЛЮДАТЕЛЬНЫЙ СОВЕТ КОНКУРСА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62210" y="5917369"/>
            <a:ext cx="20733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www</a:t>
            </a:r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.</a:t>
            </a:r>
            <a:r>
              <a:rPr lang="en-US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energo</a:t>
            </a:r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konkurs.by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449B1BB-BBE6-47F1-8B67-DE8930EB00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92" y="690242"/>
            <a:ext cx="1514897" cy="149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8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2072</TotalTime>
  <Words>1192</Words>
  <Application>Microsoft Office PowerPoint</Application>
  <PresentationFormat>Экран (4:3)</PresentationFormat>
  <Paragraphs>161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Calibri</vt:lpstr>
      <vt:lpstr>Tahoma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Gigabyte</cp:lastModifiedBy>
  <cp:revision>194</cp:revision>
  <cp:lastPrinted>2017-05-10T17:15:12Z</cp:lastPrinted>
  <dcterms:created xsi:type="dcterms:W3CDTF">2017-03-01T14:18:08Z</dcterms:created>
  <dcterms:modified xsi:type="dcterms:W3CDTF">2026-04-01T12:57:06Z</dcterms:modified>
</cp:coreProperties>
</file>